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7741A5-7A1B-45B7-9240-508DB225DB41}" type="datetimeFigureOut">
              <a:rPr lang="tr-TR" smtClean="0"/>
              <a:t>02.01.2021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1A42A1-C6A9-4C00-9276-F79376675572}" type="slidenum">
              <a:rPr lang="tr-TR" smtClean="0"/>
              <a:t>‹#›</a:t>
            </a:fld>
            <a:endParaRPr lang="tr-TR"/>
          </a:p>
        </p:txBody>
      </p:sp>
    </p:spTree>
    <p:extLst>
      <p:ext uri="{BB962C8B-B14F-4D97-AF65-F5344CB8AC3E}">
        <p14:creationId xmlns:p14="http://schemas.microsoft.com/office/powerpoint/2010/main" val="65968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t>
            </a:r>
            <a:endParaRPr lang="tr-TR" dirty="0"/>
          </a:p>
        </p:txBody>
      </p:sp>
      <p:sp>
        <p:nvSpPr>
          <p:cNvPr id="4" name="Slayt Numarası Yer Tutucusu 3"/>
          <p:cNvSpPr>
            <a:spLocks noGrp="1"/>
          </p:cNvSpPr>
          <p:nvPr>
            <p:ph type="sldNum" sz="quarter" idx="10"/>
          </p:nvPr>
        </p:nvSpPr>
        <p:spPr/>
        <p:txBody>
          <a:bodyPr/>
          <a:lstStyle/>
          <a:p>
            <a:fld id="{891A42A1-C6A9-4C00-9276-F79376675572}" type="slidenum">
              <a:rPr lang="tr-TR" smtClean="0"/>
              <a:t>6</a:t>
            </a:fld>
            <a:endParaRPr lang="tr-TR"/>
          </a:p>
        </p:txBody>
      </p:sp>
    </p:spTree>
    <p:extLst>
      <p:ext uri="{BB962C8B-B14F-4D97-AF65-F5344CB8AC3E}">
        <p14:creationId xmlns:p14="http://schemas.microsoft.com/office/powerpoint/2010/main" val="4027454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91A42A1-C6A9-4C00-9276-F79376675572}" type="slidenum">
              <a:rPr lang="tr-TR" smtClean="0"/>
              <a:t>9</a:t>
            </a:fld>
            <a:endParaRPr lang="tr-TR"/>
          </a:p>
        </p:txBody>
      </p:sp>
    </p:spTree>
    <p:extLst>
      <p:ext uri="{BB962C8B-B14F-4D97-AF65-F5344CB8AC3E}">
        <p14:creationId xmlns:p14="http://schemas.microsoft.com/office/powerpoint/2010/main" val="1758007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02.01.2021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39552" y="620688"/>
            <a:ext cx="7920880" cy="5688632"/>
          </a:xfrm>
        </p:spPr>
        <p:txBody>
          <a:bodyPr>
            <a:normAutofit fontScale="62500" lnSpcReduction="20000"/>
          </a:bodyPr>
          <a:lstStyle/>
          <a:p>
            <a:r>
              <a:rPr lang="tr-TR" dirty="0" smtClean="0">
                <a:solidFill>
                  <a:srgbClr val="FF0000"/>
                </a:solidFill>
              </a:rPr>
              <a:t>SEYAHAT İŞLETMELERİNDE SATIŞLAR</a:t>
            </a:r>
          </a:p>
          <a:p>
            <a:pPr algn="l"/>
            <a:r>
              <a:rPr lang="tr-TR" dirty="0" smtClean="0">
                <a:solidFill>
                  <a:schemeClr val="tx1"/>
                </a:solidFill>
              </a:rPr>
              <a:t>	Turizm </a:t>
            </a:r>
            <a:r>
              <a:rPr lang="tr-TR" dirty="0" smtClean="0">
                <a:solidFill>
                  <a:schemeClr val="tx1"/>
                </a:solidFill>
              </a:rPr>
              <a:t>işletmelerinde satışlar , dağıtım kanallarının iyi seçimine bağlıdır</a:t>
            </a:r>
            <a:r>
              <a:rPr lang="tr-TR" dirty="0" smtClean="0">
                <a:solidFill>
                  <a:schemeClr val="tx1"/>
                </a:solidFill>
              </a:rPr>
              <a:t>. Paket turlar üretim merkezleri dışında satılmaktadır. Üretici kuruluşlar olan tur operatörlerinin ürünlerini satan aracı seyahat ve turizm işletmeleri şunlardır;</a:t>
            </a:r>
          </a:p>
          <a:p>
            <a:pPr algn="l"/>
            <a:r>
              <a:rPr lang="tr-TR" dirty="0" smtClean="0">
                <a:solidFill>
                  <a:schemeClr val="tx1"/>
                </a:solidFill>
              </a:rPr>
              <a:t>*Klasik seyahat acenteleri</a:t>
            </a:r>
          </a:p>
          <a:p>
            <a:pPr algn="l"/>
            <a:r>
              <a:rPr lang="tr-TR" dirty="0" smtClean="0">
                <a:solidFill>
                  <a:schemeClr val="tx1"/>
                </a:solidFill>
              </a:rPr>
              <a:t>*Banka şubeleri</a:t>
            </a:r>
          </a:p>
          <a:p>
            <a:pPr algn="l"/>
            <a:r>
              <a:rPr lang="tr-TR" dirty="0" smtClean="0">
                <a:solidFill>
                  <a:schemeClr val="tx1"/>
                </a:solidFill>
              </a:rPr>
              <a:t>*Büyük mağazalar</a:t>
            </a:r>
          </a:p>
          <a:p>
            <a:pPr algn="l"/>
            <a:r>
              <a:rPr lang="tr-TR" dirty="0" smtClean="0">
                <a:solidFill>
                  <a:schemeClr val="tx1"/>
                </a:solidFill>
              </a:rPr>
              <a:t>*Süper marketler</a:t>
            </a:r>
          </a:p>
          <a:p>
            <a:pPr algn="l"/>
            <a:r>
              <a:rPr lang="tr-TR" dirty="0" smtClean="0">
                <a:solidFill>
                  <a:schemeClr val="tx1"/>
                </a:solidFill>
              </a:rPr>
              <a:t>*Çeşitli sosyal güvenlik kuruluşları</a:t>
            </a:r>
          </a:p>
          <a:p>
            <a:pPr algn="l"/>
            <a:r>
              <a:rPr lang="tr-TR" dirty="0" smtClean="0">
                <a:solidFill>
                  <a:schemeClr val="tx1"/>
                </a:solidFill>
              </a:rPr>
              <a:t>*Yardım sandıkları</a:t>
            </a:r>
          </a:p>
          <a:p>
            <a:pPr algn="l"/>
            <a:r>
              <a:rPr lang="tr-TR" dirty="0" smtClean="0">
                <a:solidFill>
                  <a:schemeClr val="tx1"/>
                </a:solidFill>
              </a:rPr>
              <a:t>*Dernekler</a:t>
            </a:r>
          </a:p>
          <a:p>
            <a:pPr algn="l"/>
            <a:r>
              <a:rPr lang="tr-TR" dirty="0" smtClean="0">
                <a:solidFill>
                  <a:schemeClr val="tx1"/>
                </a:solidFill>
              </a:rPr>
              <a:t>*Kamu yararına çalışan kuruluşlar</a:t>
            </a:r>
          </a:p>
          <a:p>
            <a:pPr algn="l"/>
            <a:r>
              <a:rPr lang="tr-TR" dirty="0" smtClean="0">
                <a:solidFill>
                  <a:schemeClr val="tx1"/>
                </a:solidFill>
              </a:rPr>
              <a:t>*Meslek kuruluşları</a:t>
            </a:r>
          </a:p>
          <a:p>
            <a:pPr algn="l"/>
            <a:r>
              <a:rPr lang="tr-TR" dirty="0" smtClean="0">
                <a:solidFill>
                  <a:schemeClr val="tx1"/>
                </a:solidFill>
              </a:rPr>
              <a:t>*Sendikalar</a:t>
            </a:r>
          </a:p>
          <a:p>
            <a:pPr algn="l"/>
            <a:r>
              <a:rPr lang="tr-TR" dirty="0" smtClean="0">
                <a:solidFill>
                  <a:schemeClr val="tx1"/>
                </a:solidFill>
              </a:rPr>
              <a:t>*İşletme komiteleri </a:t>
            </a:r>
          </a:p>
          <a:p>
            <a:pPr algn="l"/>
            <a:r>
              <a:rPr lang="tr-TR" dirty="0" smtClean="0">
                <a:solidFill>
                  <a:schemeClr val="tx1"/>
                </a:solidFill>
              </a:rPr>
              <a:t>Günümüzde teknolojik gelişmelerin sonucu olarak satışların e-ticaret algısı içerisinde yoğunlaştığı görülmektedir. (Web siteleri, sosyal medya, internet aracı kurumları vb.)</a:t>
            </a: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578324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smtClean="0">
                <a:solidFill>
                  <a:srgbClr val="FF0000"/>
                </a:solidFill>
              </a:rPr>
              <a:t>Satış geliştirme politikası</a:t>
            </a:r>
          </a:p>
          <a:p>
            <a:pPr marL="0" indent="0">
              <a:buNone/>
            </a:pPr>
            <a:r>
              <a:rPr lang="tr-TR" dirty="0" smtClean="0"/>
              <a:t>Satış geliştirme faaliyeti iki şekilde yapılabilir,</a:t>
            </a:r>
          </a:p>
          <a:p>
            <a:pPr marL="0" indent="0">
              <a:buNone/>
            </a:pPr>
            <a:r>
              <a:rPr lang="tr-TR" dirty="0" smtClean="0"/>
              <a:t>1-Ürünün üretildiği  yerdeki satış geliştirme faaliyetleri: Turizm ürünü için hem ülke hem de uluslararası düzeyde yapılan satış geliştirme faaliyetidir. İlk planda satış personelinin eğitimi ve formasyonunu kapsar.</a:t>
            </a:r>
          </a:p>
          <a:p>
            <a:pPr marL="0" indent="0">
              <a:buNone/>
            </a:pPr>
            <a:r>
              <a:rPr lang="tr-TR" dirty="0" smtClean="0"/>
              <a:t>2-Ürünün üretildiği yerin dışında yapılan satış geliştirme faaliyetleri :Turistik ürünlerin satıcıları ve tüketicileri üzerinde yapılan satış geliştirme ve reklam faaliyetlerini kapsar. Satış teknikleri ön plandadır.</a:t>
            </a:r>
          </a:p>
          <a:p>
            <a:pPr marL="0" indent="0">
              <a:buNone/>
            </a:pPr>
            <a:r>
              <a:rPr lang="tr-TR" dirty="0" smtClean="0">
                <a:solidFill>
                  <a:srgbClr val="002060"/>
                </a:solidFill>
              </a:rPr>
              <a:t>Satış geliştirme ve reklamcılık politikası süreci</a:t>
            </a:r>
          </a:p>
          <a:p>
            <a:pPr marL="0" indent="0">
              <a:buNone/>
            </a:pPr>
            <a:r>
              <a:rPr lang="tr-TR" dirty="0" smtClean="0"/>
              <a:t>A-Satış geliştirme ve reklamcılık programının hazırlanması</a:t>
            </a:r>
          </a:p>
          <a:p>
            <a:pPr marL="0" indent="0">
              <a:buNone/>
            </a:pPr>
            <a:r>
              <a:rPr lang="tr-TR" dirty="0" smtClean="0"/>
              <a:t>*Potansiyel pazarların araştırılması</a:t>
            </a:r>
          </a:p>
          <a:p>
            <a:pPr marL="0" indent="0">
              <a:buNone/>
            </a:pPr>
            <a:r>
              <a:rPr lang="tr-TR" dirty="0" smtClean="0"/>
              <a:t>*Bölgesel araştırmalar</a:t>
            </a:r>
          </a:p>
          <a:p>
            <a:pPr marL="0" indent="0">
              <a:buNone/>
            </a:pPr>
            <a:r>
              <a:rPr lang="tr-TR" dirty="0" smtClean="0"/>
              <a:t>*İşbirliği</a:t>
            </a:r>
          </a:p>
          <a:p>
            <a:pPr marL="0" indent="0">
              <a:buNone/>
            </a:pPr>
            <a:r>
              <a:rPr lang="tr-TR" dirty="0" smtClean="0"/>
              <a:t>B-Hedefler</a:t>
            </a:r>
          </a:p>
          <a:p>
            <a:pPr marL="0" indent="0">
              <a:buNone/>
            </a:pPr>
            <a:r>
              <a:rPr lang="tr-TR" dirty="0" smtClean="0"/>
              <a:t>*Bilgi</a:t>
            </a:r>
          </a:p>
          <a:p>
            <a:pPr marL="0" indent="0">
              <a:buNone/>
            </a:pPr>
            <a:r>
              <a:rPr lang="tr-TR" dirty="0" smtClean="0"/>
              <a:t>*Fiyatlar</a:t>
            </a:r>
          </a:p>
          <a:p>
            <a:pPr marL="0" indent="0">
              <a:buNone/>
            </a:pPr>
            <a:r>
              <a:rPr lang="tr-TR" dirty="0" smtClean="0"/>
              <a:t>*Seyahat raporları</a:t>
            </a:r>
          </a:p>
          <a:p>
            <a:pPr marL="0" indent="0">
              <a:buNone/>
            </a:pPr>
            <a:r>
              <a:rPr lang="tr-TR" dirty="0" smtClean="0"/>
              <a:t>*İlgi grupları</a:t>
            </a:r>
          </a:p>
          <a:p>
            <a:pPr marL="0" indent="0">
              <a:buNone/>
            </a:pPr>
            <a:r>
              <a:rPr lang="tr-TR" dirty="0" smtClean="0"/>
              <a:t>*Güç birliği</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605558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t>C-Araçlar</a:t>
            </a:r>
          </a:p>
          <a:p>
            <a:pPr marL="0" indent="0">
              <a:buNone/>
            </a:pPr>
            <a:r>
              <a:rPr lang="tr-TR" dirty="0" smtClean="0"/>
              <a:t>*Basın</a:t>
            </a:r>
          </a:p>
          <a:p>
            <a:pPr marL="0" indent="0">
              <a:buNone/>
            </a:pPr>
            <a:r>
              <a:rPr lang="tr-TR" dirty="0" smtClean="0"/>
              <a:t>*Radyo ve televizyon</a:t>
            </a:r>
          </a:p>
          <a:p>
            <a:pPr marL="0" indent="0">
              <a:buNone/>
            </a:pPr>
            <a:r>
              <a:rPr lang="tr-TR" dirty="0" smtClean="0"/>
              <a:t>*Posta ile reklam</a:t>
            </a:r>
          </a:p>
          <a:p>
            <a:pPr marL="0" indent="0">
              <a:buNone/>
            </a:pPr>
            <a:r>
              <a:rPr lang="tr-TR" dirty="0" smtClean="0"/>
              <a:t>*Bireysel reklam</a:t>
            </a:r>
          </a:p>
          <a:p>
            <a:pPr marL="0" indent="0">
              <a:buNone/>
            </a:pPr>
            <a:r>
              <a:rPr lang="tr-TR" dirty="0" smtClean="0"/>
              <a:t>*Dış reklam</a:t>
            </a:r>
          </a:p>
          <a:p>
            <a:pPr marL="0" indent="0">
              <a:buNone/>
            </a:pPr>
            <a:r>
              <a:rPr lang="tr-TR" dirty="0" smtClean="0"/>
              <a:t>*Gösteriler</a:t>
            </a:r>
          </a:p>
          <a:p>
            <a:pPr marL="0" indent="0">
              <a:buNone/>
            </a:pPr>
            <a:r>
              <a:rPr lang="tr-TR" dirty="0" smtClean="0"/>
              <a:t>*Toplantılar</a:t>
            </a:r>
          </a:p>
          <a:p>
            <a:pPr marL="0" indent="0">
              <a:buNone/>
            </a:pPr>
            <a:r>
              <a:rPr lang="tr-TR" dirty="0" smtClean="0"/>
              <a:t>*İç reklam</a:t>
            </a:r>
          </a:p>
          <a:p>
            <a:pPr marL="0" indent="0">
              <a:buNone/>
            </a:pPr>
            <a:r>
              <a:rPr lang="tr-TR" dirty="0" smtClean="0"/>
              <a:t>*Sözlü reklam</a:t>
            </a:r>
          </a:p>
          <a:p>
            <a:pPr marL="0" indent="0">
              <a:buNone/>
            </a:pPr>
            <a:r>
              <a:rPr lang="tr-TR" dirty="0" smtClean="0"/>
              <a:t>*İnternet, sosyal medya reklamları</a:t>
            </a:r>
            <a:endParaRPr lang="tr-TR" dirty="0"/>
          </a:p>
          <a:p>
            <a:pPr marL="0" indent="0">
              <a:buNone/>
            </a:pPr>
            <a:r>
              <a:rPr lang="tr-TR" dirty="0"/>
              <a:t>D-Bütçe </a:t>
            </a:r>
            <a:r>
              <a:rPr lang="tr-TR" dirty="0" smtClean="0"/>
              <a:t>tasarısı</a:t>
            </a:r>
          </a:p>
          <a:p>
            <a:pPr marL="0" indent="0">
              <a:buNone/>
            </a:pPr>
            <a:r>
              <a:rPr lang="tr-TR" dirty="0" smtClean="0"/>
              <a:t>*Bütçenin hazırlanması (Bütçe hazırlanırken en uygun bütçe harcaması ile en yüksek faydayı sağlayacak şekilde hedef konulmalıdır.)</a:t>
            </a:r>
          </a:p>
          <a:p>
            <a:pPr marL="0" indent="0">
              <a:buNone/>
            </a:pPr>
            <a:r>
              <a:rPr lang="tr-TR" dirty="0" smtClean="0"/>
              <a:t>*Bütçenin dağılımı</a:t>
            </a:r>
            <a:endParaRPr lang="tr-TR" dirty="0"/>
          </a:p>
          <a:p>
            <a:pPr marL="0" indent="0">
              <a:buNone/>
            </a:pPr>
            <a:r>
              <a:rPr lang="tr-TR" dirty="0"/>
              <a:t>E-Uygulama</a:t>
            </a:r>
          </a:p>
          <a:p>
            <a:pPr marL="0" indent="0">
              <a:buNone/>
            </a:pPr>
            <a:r>
              <a:rPr lang="tr-TR" dirty="0"/>
              <a:t>F-Genel koordinasyon</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63362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7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smtClean="0">
                <a:solidFill>
                  <a:srgbClr val="C00000"/>
                </a:solidFill>
              </a:rPr>
              <a:t>SATIŞ YÖNTEMLERİ</a:t>
            </a:r>
          </a:p>
          <a:p>
            <a:pPr marL="0" indent="0">
              <a:buNone/>
            </a:pPr>
            <a:r>
              <a:rPr lang="tr-TR" dirty="0"/>
              <a:t>	</a:t>
            </a:r>
            <a:r>
              <a:rPr lang="tr-TR" dirty="0" smtClean="0"/>
              <a:t>Paket tur piyasasının gelişmesi , piyasadaki işletmelerin ticari politikalarına bağlıdır. Piyasanın büyümesi dağıtım kanallarının </a:t>
            </a:r>
            <a:r>
              <a:rPr lang="tr-TR" dirty="0"/>
              <a:t>yapısı ve pazarlama teknikleriyle </a:t>
            </a:r>
            <a:r>
              <a:rPr lang="tr-TR" dirty="0" smtClean="0"/>
              <a:t> yakından ilgilidir.</a:t>
            </a:r>
          </a:p>
          <a:p>
            <a:pPr marL="0" indent="0">
              <a:buNone/>
            </a:pPr>
            <a:r>
              <a:rPr lang="tr-TR" dirty="0"/>
              <a:t>	</a:t>
            </a:r>
            <a:r>
              <a:rPr lang="tr-TR" dirty="0" smtClean="0"/>
              <a:t>Satış çabalarını arttırmak için tur operatörleri ve üretici turizm işletmeleri çeşitli teşvikler, primler kullanmaktadırlar. Günümüzde teknolojik gelişmeler sonucu üretici ve tüketici arasındaki iletişim kolaylaşmış ve hızlı hale gelmiştir. Kısacası turistik üretici ve tüketici arasındaki bu iletişim biçimi paket tur üreticilerini ve aracıları yeni yol ve yöntemlere sevk etmektedir. </a:t>
            </a:r>
          </a:p>
          <a:p>
            <a:pPr marL="0" indent="0">
              <a:buNone/>
            </a:pPr>
            <a:endParaRPr lang="tr-TR" dirty="0" smtClean="0">
              <a:solidFill>
                <a:srgbClr val="002060"/>
              </a:solidFill>
            </a:endParaRPr>
          </a:p>
          <a:p>
            <a:pPr marL="0" indent="0">
              <a:buNone/>
            </a:pPr>
            <a:r>
              <a:rPr lang="tr-TR" dirty="0" smtClean="0">
                <a:solidFill>
                  <a:srgbClr val="002060"/>
                </a:solidFill>
              </a:rPr>
              <a:t>Satış çabalarının arttırılması için kullanılan yöntemler</a:t>
            </a:r>
          </a:p>
          <a:p>
            <a:pPr marL="0" indent="0">
              <a:buNone/>
            </a:pPr>
            <a:r>
              <a:rPr lang="tr-TR" dirty="0" smtClean="0"/>
              <a:t>A-Süper komisyonlu satış</a:t>
            </a:r>
          </a:p>
          <a:p>
            <a:pPr marL="0" indent="0">
              <a:buNone/>
            </a:pPr>
            <a:r>
              <a:rPr lang="tr-TR" dirty="0" smtClean="0"/>
              <a:t>	Seyahat acenteleri sattıkları ürünler karşılığında , tur operatörlerinden broşürlerdeki birim satış fiyatı üzerinden %10 oranında bir komisyon alırlar. Bazı tur operatörleri kendi paket turlarının daha fazla satışı için seyahat acentelerine süper komisyon adı altında klasik komisyona ek olarak ayrı bir komisyon verebilirler.</a:t>
            </a:r>
          </a:p>
          <a:p>
            <a:pPr marL="0" indent="0">
              <a:buNone/>
            </a:pPr>
            <a:r>
              <a:rPr lang="tr-TR" dirty="0"/>
              <a:t>	</a:t>
            </a:r>
            <a:r>
              <a:rPr lang="tr-TR" dirty="0" smtClean="0"/>
              <a:t>Ülkemizde tur operatörlüğü </a:t>
            </a:r>
            <a:r>
              <a:rPr lang="tr-TR" dirty="0"/>
              <a:t>sistemi olmadığı için TURİZM İŞLETMELERİNİN BAKANLIKLA, BİRBİRLERİYLE VE MÜŞTERİLERİYLE İLİŞKİLERİ HAKKINDA </a:t>
            </a:r>
            <a:r>
              <a:rPr lang="tr-TR" dirty="0" smtClean="0"/>
              <a:t>YÖNETMELİK gereği sözleşme serbestisi olmasına rağmen belirlenen komisyon oranı Yönetmeliğin;</a:t>
            </a:r>
          </a:p>
          <a:p>
            <a:pPr marL="0" indent="0">
              <a:buNone/>
            </a:pPr>
            <a:r>
              <a:rPr lang="tr-TR" dirty="0"/>
              <a:t>Madde 16- Seyahat </a:t>
            </a:r>
            <a:r>
              <a:rPr lang="tr-TR" dirty="0" err="1"/>
              <a:t>acentasına</a:t>
            </a:r>
            <a:r>
              <a:rPr lang="tr-TR" dirty="0"/>
              <a:t> ödenecek komisyonun oranı iki tarafın kabulü ile belirlenir. Aksine anlaşma olmayan durumlarda, komisyon, vergi ve servis ücreti hariç faturanın %10' </a:t>
            </a:r>
            <a:r>
              <a:rPr lang="tr-TR" dirty="0" err="1"/>
              <a:t>udur</a:t>
            </a:r>
            <a:r>
              <a:rPr lang="tr-TR" dirty="0"/>
              <a:t>.</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760207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8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85000" lnSpcReduction="20000"/>
          </a:bodyPr>
          <a:lstStyle/>
          <a:p>
            <a:pPr marL="0" indent="0">
              <a:buNone/>
            </a:pPr>
            <a:r>
              <a:rPr lang="tr-TR" dirty="0" smtClean="0"/>
              <a:t>B-Anlaşmalı genel satış</a:t>
            </a:r>
          </a:p>
          <a:p>
            <a:pPr marL="0" indent="0">
              <a:buNone/>
            </a:pPr>
            <a:r>
              <a:rPr lang="tr-TR" dirty="0" smtClean="0"/>
              <a:t>	Tur operatörleri kendi ürünlerini satacak seyahat acentelerine satış yetkisi verirler. Anlaşmalar çeşitli şekillerde olabilir: satış ortaklığı, tek satış bayiliği vb. anlaşmalar yapılarak satışların arttırılması planlanır.</a:t>
            </a:r>
          </a:p>
          <a:p>
            <a:pPr marL="0" indent="0">
              <a:buNone/>
            </a:pPr>
            <a:r>
              <a:rPr lang="tr-TR" dirty="0" smtClean="0"/>
              <a:t>3-İmtiyazlı-ayrıcalıklı satış</a:t>
            </a:r>
          </a:p>
          <a:p>
            <a:pPr marL="0" indent="0">
              <a:buNone/>
            </a:pPr>
            <a:r>
              <a:rPr lang="tr-TR" dirty="0" smtClean="0"/>
              <a:t>	Paket turların pazarlaması konusunda üretici ile satıcı arasında bir işbirliği örneğidir. Bu satış şekline göre en çok tur operatörleri, üreticiler kullanırlar. Yöntem, imtiyaz sahibi için, bir seyahat markası , belirli bilgi birikimi , teknik imkanlar, birleşik satış teknikleri gibi koşulların bulunmasını gerektirir. Bu sistemi daha çok piyasadaki rekabeti kırmayı ve düşürmeyi amaçlayan ve kendisinin tercihli bir satış kanalına sahip olmayı düşünen üretici tur operatörleri kullanırlar. Paket tur satışları böylece belirli alanlarda garanti edilmiş olur.</a:t>
            </a:r>
          </a:p>
          <a:p>
            <a:pPr marL="0" indent="0">
              <a:buNone/>
            </a:pPr>
            <a:r>
              <a:rPr lang="tr-TR" dirty="0"/>
              <a:t>	</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58608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9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92500"/>
          </a:bodyPr>
          <a:lstStyle/>
          <a:p>
            <a:pPr marL="0" indent="0">
              <a:buNone/>
            </a:pPr>
            <a:r>
              <a:rPr lang="tr-TR" dirty="0" smtClean="0">
                <a:solidFill>
                  <a:srgbClr val="C00000"/>
                </a:solidFill>
              </a:rPr>
              <a:t>Paket tur pazarlanmasında dağıtım politikaları</a:t>
            </a:r>
          </a:p>
          <a:p>
            <a:pPr marL="0" indent="0">
              <a:buNone/>
            </a:pPr>
            <a:r>
              <a:rPr lang="tr-TR" dirty="0" smtClean="0"/>
              <a:t>1-Ekslüsif (</a:t>
            </a:r>
            <a:r>
              <a:rPr lang="tr-TR" dirty="0" err="1" smtClean="0"/>
              <a:t>Exclusive</a:t>
            </a:r>
            <a:r>
              <a:rPr lang="tr-TR" dirty="0" smtClean="0"/>
              <a:t>)-Özel </a:t>
            </a:r>
            <a:r>
              <a:rPr lang="tr-TR" dirty="0" err="1" smtClean="0"/>
              <a:t>dağıtım:Belirli</a:t>
            </a:r>
            <a:r>
              <a:rPr lang="tr-TR" dirty="0" smtClean="0"/>
              <a:t> bölgeler için tek bir dağıtım kanalı kullanmak, tek yetkili acente gibi.</a:t>
            </a:r>
          </a:p>
          <a:p>
            <a:pPr marL="0" indent="0">
              <a:buNone/>
            </a:pPr>
            <a:r>
              <a:rPr lang="tr-TR" dirty="0" smtClean="0"/>
              <a:t>2-Entansif (</a:t>
            </a:r>
            <a:r>
              <a:rPr lang="tr-TR" dirty="0" err="1" smtClean="0"/>
              <a:t>Intensive</a:t>
            </a:r>
            <a:r>
              <a:rPr lang="tr-TR" dirty="0" smtClean="0"/>
              <a:t>)-Yoğun dağıtım: Birden fazla dağıtım kanalı kullanarak yapılan dağıtım şeklidir.</a:t>
            </a:r>
          </a:p>
          <a:p>
            <a:pPr marL="0" indent="0">
              <a:buNone/>
            </a:pPr>
            <a:r>
              <a:rPr lang="tr-TR" dirty="0" smtClean="0"/>
              <a:t>3-Selektif (</a:t>
            </a:r>
            <a:r>
              <a:rPr lang="tr-TR" dirty="0" err="1" smtClean="0"/>
              <a:t>Selective</a:t>
            </a:r>
            <a:r>
              <a:rPr lang="tr-TR" dirty="0" smtClean="0"/>
              <a:t>)-Seçici, tercihli dağıtım: Özel ve yoğun dağıtım arasında olan bir dağıtımdır. Dağıtım kanalları önceden saptanan bazı kurallara göre sınıflandırılan kanallar arasında seçim yapılarak ürünlerin dağıtımı gerçekleştirilir.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83765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4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smtClean="0">
                <a:solidFill>
                  <a:srgbClr val="C00000"/>
                </a:solidFill>
              </a:rPr>
              <a:t>SATIŞ TEKNİKLERİ</a:t>
            </a:r>
          </a:p>
          <a:p>
            <a:pPr marL="0" indent="0">
              <a:buNone/>
            </a:pPr>
            <a:r>
              <a:rPr lang="tr-TR" dirty="0" smtClean="0"/>
              <a:t>1-Direkt (Kontuar) Satış</a:t>
            </a:r>
          </a:p>
          <a:p>
            <a:pPr marL="0" indent="0">
              <a:buNone/>
            </a:pPr>
            <a:r>
              <a:rPr lang="tr-TR" dirty="0"/>
              <a:t>	</a:t>
            </a:r>
            <a:r>
              <a:rPr lang="tr-TR" dirty="0" smtClean="0"/>
              <a:t>En yaygın ve satış biçimi en çok istenen satış metotlarından birisidir. Bu satışta satış elemanının özel becerisi ve yetenekleri çok önemlidir. Satış elemanı müşterinin isteklerini ve </a:t>
            </a:r>
            <a:r>
              <a:rPr lang="tr-TR" dirty="0" err="1" smtClean="0"/>
              <a:t>sosyo</a:t>
            </a:r>
            <a:r>
              <a:rPr lang="tr-TR" dirty="0" smtClean="0"/>
              <a:t>-psikolojik özelliklerini önceden sezinleme kabiliyetine sahip olmalıdır. Müşteriye yeterli ve inandırıcı bilgiler vermelidir ve satış tekniklerini gelişmeler ile birlikte takip etmelidir.</a:t>
            </a:r>
          </a:p>
          <a:p>
            <a:pPr marL="0" indent="0">
              <a:buNone/>
            </a:pPr>
            <a:r>
              <a:rPr lang="tr-TR" dirty="0"/>
              <a:t>	</a:t>
            </a:r>
            <a:r>
              <a:rPr lang="tr-TR" dirty="0" smtClean="0"/>
              <a:t>Satış elemanının bilmesi gereken basit fakat müşteri yönünden önemli hususlar;</a:t>
            </a:r>
          </a:p>
          <a:p>
            <a:pPr marL="0" indent="0">
              <a:buNone/>
            </a:pPr>
            <a:r>
              <a:rPr lang="tr-TR" dirty="0" smtClean="0"/>
              <a:t>*Genelde müşterilerin çoğunluğu gideceği ülkeyi ve kenti önceden belirlemiştir. Bu karar ender olarak değiştirilebilir. Satış elemanının bu konuda etkisi azdır.</a:t>
            </a:r>
          </a:p>
          <a:p>
            <a:pPr marL="0" indent="0">
              <a:buNone/>
            </a:pPr>
            <a:r>
              <a:rPr lang="tr-TR" dirty="0" smtClean="0"/>
              <a:t>*Satış elemanı , özellikle gezilecek görülecek yerler konusunda müşteri üzerinde etkin bir rol oynayabilir. (Eğer müşterinin ilk ziyareti söz konusu ise bu oran artış gösterir.)</a:t>
            </a:r>
          </a:p>
          <a:p>
            <a:pPr marL="0" indent="0">
              <a:buNone/>
            </a:pPr>
            <a:r>
              <a:rPr lang="tr-TR" dirty="0" smtClean="0"/>
              <a:t>*Ulaştırma aracı seçiminde de müşteri baskın rol oynar.</a:t>
            </a:r>
          </a:p>
          <a:p>
            <a:pPr marL="0" indent="0">
              <a:buNone/>
            </a:pPr>
            <a:r>
              <a:rPr lang="tr-TR" dirty="0" smtClean="0"/>
              <a:t>*Tatile çıkanlar daha çok kapsamlı paket turları tercih eder durumdadırlar. Satış elemanı bu seçimde etkin rol oynayabilir. Yani marka tavsiye etme ve önerme imkanına sahiptir.</a:t>
            </a:r>
          </a:p>
          <a:p>
            <a:pPr marL="0" indent="0">
              <a:buNone/>
            </a:pPr>
            <a:r>
              <a:rPr lang="tr-TR" dirty="0" smtClean="0"/>
              <a:t>*Müşteri yöre seçiminde aile ve dostlarının tavsiyelerine büyük önem verdiği için satış elemanı bu konuda dikkatli olmalıdır.</a:t>
            </a:r>
          </a:p>
          <a:p>
            <a:pPr marL="0" indent="0">
              <a:buNone/>
            </a:pPr>
            <a:r>
              <a:rPr lang="tr-TR" dirty="0" smtClean="0"/>
              <a:t>*Doğru ve kesin satış bilgileri verilerek satış arttırılabilir.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481738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5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smtClean="0"/>
              <a:t>2-Posta ile satış</a:t>
            </a:r>
          </a:p>
          <a:p>
            <a:pPr marL="0" indent="0">
              <a:buNone/>
            </a:pPr>
            <a:r>
              <a:rPr lang="tr-TR" dirty="0"/>
              <a:t>	</a:t>
            </a:r>
            <a:r>
              <a:rPr lang="tr-TR" dirty="0" smtClean="0"/>
              <a:t>Pazarlama tekniklerinden posta, günümüz açısından geleneksel kalmakla birlikte zaman ve çabukluk açısından değerlendirilmesi oldukça kısıtlı hale gelmiştir. Daha çok yerine günümüzde e-postalar, </a:t>
            </a:r>
            <a:r>
              <a:rPr lang="tr-TR" dirty="0" err="1" smtClean="0"/>
              <a:t>sticker</a:t>
            </a:r>
            <a:r>
              <a:rPr lang="tr-TR" dirty="0" smtClean="0"/>
              <a:t> (etiket) gibi teknolojik olanları kullanılmaktadır. Günümüzde özellikle elle dağıtılan önemli market zincirlerinin broşürleri üzerinde kullanılarak posta kutularına bırakılanlar da olmaktadır.</a:t>
            </a:r>
          </a:p>
          <a:p>
            <a:pPr marL="0" indent="0">
              <a:buNone/>
            </a:pPr>
            <a:r>
              <a:rPr lang="tr-TR" dirty="0" smtClean="0"/>
              <a:t>Uygulama için,</a:t>
            </a:r>
          </a:p>
          <a:p>
            <a:pPr marL="0" indent="0">
              <a:buNone/>
            </a:pPr>
            <a:r>
              <a:rPr lang="tr-TR" dirty="0" smtClean="0"/>
              <a:t>*Broşür bilgilerinin detaylı olması</a:t>
            </a:r>
          </a:p>
          <a:p>
            <a:pPr marL="0" indent="0">
              <a:buNone/>
            </a:pPr>
            <a:r>
              <a:rPr lang="tr-TR" dirty="0" smtClean="0"/>
              <a:t>*Tecrübe ve güven oluşturan bir pazarlama şirketiyle satışların yapılması,</a:t>
            </a:r>
          </a:p>
          <a:p>
            <a:pPr marL="0" indent="0">
              <a:buNone/>
            </a:pPr>
            <a:r>
              <a:rPr lang="tr-TR" dirty="0" smtClean="0"/>
              <a:t>*Düzenli bir müşteri adresi tutulması gerekmektedir.</a:t>
            </a:r>
          </a:p>
          <a:p>
            <a:pPr marL="0" indent="0">
              <a:buNone/>
            </a:pPr>
            <a:r>
              <a:rPr lang="tr-TR" dirty="0"/>
              <a:t>	</a:t>
            </a:r>
            <a:r>
              <a:rPr lang="tr-TR" dirty="0" smtClean="0"/>
              <a:t>Günümüzde yerini e-posta almıştır.</a:t>
            </a:r>
          </a:p>
          <a:p>
            <a:pPr marL="0" indent="0">
              <a:buNone/>
            </a:pPr>
            <a:r>
              <a:rPr lang="tr-TR" dirty="0" smtClean="0"/>
              <a:t>3-Telefonla satış</a:t>
            </a:r>
          </a:p>
          <a:p>
            <a:pPr marL="0" indent="0">
              <a:buNone/>
            </a:pPr>
            <a:r>
              <a:rPr lang="tr-TR" dirty="0"/>
              <a:t>	</a:t>
            </a:r>
            <a:r>
              <a:rPr lang="tr-TR" dirty="0" smtClean="0"/>
              <a:t>Burada hedef müşterinin telefon numarası saptanır, çeşitli biçimlerde uygulanmaktadır. Örneğin direkt arama, e-posta adresine ulaşma, sosyal medya aracılığıyla gibi. Bütün bunlar yapılırken yasallıktan ayrılmama ve izin alınması konularına dikkat edilmesi gerekmektedir.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605902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t>4-Market zincirlerinde satış</a:t>
            </a:r>
          </a:p>
          <a:p>
            <a:pPr marL="0" indent="0">
              <a:buNone/>
            </a:pPr>
            <a:r>
              <a:rPr lang="tr-TR" dirty="0"/>
              <a:t>	</a:t>
            </a:r>
            <a:r>
              <a:rPr lang="tr-TR" dirty="0" smtClean="0"/>
              <a:t>Avrupa ve Amerika’da gelişen tur satış şeklidir. Market zincirleri yiyecek içecek ve çeşitli malzemelerin yanında paket tur satışı da yapmaktadırlar. Ayrıca kendileri satış yaptıkları gibi firmanın kendi sergisini açarak kendi satışlarının yapılması da sağlanmaktadır.</a:t>
            </a:r>
          </a:p>
          <a:p>
            <a:pPr marL="0" indent="0">
              <a:buNone/>
            </a:pPr>
            <a:r>
              <a:rPr lang="tr-TR" dirty="0" smtClean="0"/>
              <a:t>5-Bankalarda satış</a:t>
            </a:r>
          </a:p>
          <a:p>
            <a:pPr marL="0" indent="0">
              <a:buNone/>
            </a:pPr>
            <a:r>
              <a:rPr lang="tr-TR" dirty="0"/>
              <a:t>	</a:t>
            </a:r>
            <a:r>
              <a:rPr lang="tr-TR" dirty="0" smtClean="0"/>
              <a:t>Avrupa ve Avustralya’da kamu bankaları bankacılık faaliyetleri arasında paket tur satışı da yapmaktadırlar. Burada bankalar kendi ortak oldukları seyahat düzenleyicilerinin ürünlerini satarlar.</a:t>
            </a:r>
          </a:p>
          <a:p>
            <a:pPr marL="0" indent="0">
              <a:buNone/>
            </a:pPr>
            <a:r>
              <a:rPr lang="tr-TR" dirty="0"/>
              <a:t>	</a:t>
            </a:r>
            <a:r>
              <a:rPr lang="tr-TR" dirty="0" smtClean="0"/>
              <a:t>Günümüzde işletmeler çoklu ürün satışları da yapmaktadır. Örneğin marketlerin kıyafet, elektronik eşya satışları, yine ülkemizde posta dağıtım kurumunun bankacılık işlemleri yapması gibi.</a:t>
            </a:r>
          </a:p>
          <a:p>
            <a:pPr marL="0" indent="0">
              <a:buNone/>
            </a:pPr>
            <a:r>
              <a:rPr lang="tr-TR" dirty="0" smtClean="0"/>
              <a:t>6-Sendikalar (Kulüp, dernekler)</a:t>
            </a:r>
          </a:p>
          <a:p>
            <a:pPr marL="0" indent="0">
              <a:buNone/>
            </a:pPr>
            <a:r>
              <a:rPr lang="tr-TR" dirty="0"/>
              <a:t>	</a:t>
            </a:r>
            <a:r>
              <a:rPr lang="tr-TR" dirty="0" smtClean="0"/>
              <a:t>Özellikle sosyal turizm içerikli paket turlar ve bu olaya katılanlar için kar amacı gütmeyen dernek veya kuruluşların bizzat kendileri veya seyahat acenteleri tarafından turistik ürün ve bilet satışları yapılmaktadır.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487421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88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smtClean="0"/>
              <a:t>7-Ulaştırma-Taşıma işletmelerinin satış ağları</a:t>
            </a:r>
          </a:p>
          <a:p>
            <a:pPr marL="0" indent="0">
              <a:buNone/>
            </a:pPr>
            <a:r>
              <a:rPr lang="tr-TR" dirty="0"/>
              <a:t>	</a:t>
            </a:r>
            <a:r>
              <a:rPr lang="tr-TR" dirty="0" smtClean="0"/>
              <a:t>Avrupa’da hava ve demiryolu şirketleri kendi satış şirketlerini açarak buralarda paket tur ürünlerini satmaya başlamışlardır.</a:t>
            </a:r>
          </a:p>
          <a:p>
            <a:pPr marL="0" indent="0">
              <a:buNone/>
            </a:pPr>
            <a:r>
              <a:rPr lang="tr-TR" dirty="0" smtClean="0"/>
              <a:t>8-Seyahat süpermarketleri</a:t>
            </a:r>
          </a:p>
          <a:p>
            <a:pPr marL="0" indent="0">
              <a:buNone/>
            </a:pPr>
            <a:r>
              <a:rPr lang="tr-TR" dirty="0"/>
              <a:t>	</a:t>
            </a:r>
            <a:r>
              <a:rPr lang="tr-TR" dirty="0" smtClean="0"/>
              <a:t>Seyahatle ilgili her türlü hizmet ve ürünün satıldığı bu işletmeler, bir seyahat acentesi gibi faaliyet göstermektedirler.</a:t>
            </a:r>
          </a:p>
          <a:p>
            <a:pPr marL="0" indent="0">
              <a:buNone/>
            </a:pPr>
            <a:r>
              <a:rPr lang="tr-TR" dirty="0" smtClean="0"/>
              <a:t>9-Ekranla satış –</a:t>
            </a:r>
            <a:r>
              <a:rPr lang="tr-TR" dirty="0" err="1" smtClean="0"/>
              <a:t>telematik</a:t>
            </a:r>
            <a:endParaRPr lang="tr-TR" dirty="0" smtClean="0"/>
          </a:p>
          <a:p>
            <a:pPr marL="0" indent="0">
              <a:buNone/>
            </a:pPr>
            <a:r>
              <a:rPr lang="tr-TR" dirty="0"/>
              <a:t>	</a:t>
            </a:r>
            <a:r>
              <a:rPr lang="tr-TR" dirty="0" err="1" smtClean="0"/>
              <a:t>Telematik-minitel</a:t>
            </a:r>
            <a:r>
              <a:rPr lang="tr-TR" dirty="0" smtClean="0"/>
              <a:t> iletişim araçlarındaki çok hızlı teknolojik yenilikler , turizm pazarlamacılarını etkilemeye başlamışlardır. Ekrandan paket tur detayları verilir ve beğenilen paket turun satış elemanlarınca satışı gerçekleştirilir.</a:t>
            </a:r>
          </a:p>
          <a:p>
            <a:pPr marL="0" indent="0">
              <a:buNone/>
            </a:pPr>
            <a:r>
              <a:rPr lang="tr-TR" dirty="0"/>
              <a:t>	</a:t>
            </a:r>
            <a:r>
              <a:rPr lang="tr-TR" dirty="0" smtClean="0"/>
              <a:t>Bu ekranlar üzerine yerleştirilen alıcılarla görüntü izleme sayısı ve süreleri de hesaplanmaktadır. Böylece tanıtımın başarısı da ölçülmektedir.</a:t>
            </a:r>
          </a:p>
          <a:p>
            <a:pPr marL="0" indent="0">
              <a:buNone/>
            </a:pPr>
            <a:r>
              <a:rPr lang="tr-TR" dirty="0" smtClean="0"/>
              <a:t>10-e-Ticaret</a:t>
            </a:r>
          </a:p>
          <a:p>
            <a:pPr marL="0" indent="0">
              <a:buNone/>
            </a:pPr>
            <a:r>
              <a:rPr lang="tr-TR" dirty="0"/>
              <a:t>	Elektronik ticaret ya da kısaca e-ticaret, 1995 yılından sonra İnternet kullanımının artmasıyla ortaya çıkan, ticaretin elektronik ortamda yapılması kavramıdır.</a:t>
            </a:r>
          </a:p>
          <a:p>
            <a:pPr marL="0" indent="0">
              <a:buNone/>
            </a:pPr>
            <a:r>
              <a:rPr lang="tr-TR" dirty="0" smtClean="0"/>
              <a:t>	Mal </a:t>
            </a:r>
            <a:r>
              <a:rPr lang="tr-TR" dirty="0"/>
              <a:t>ve hizmetlerin üretim, tanıtım, satış, sigorta, dağıtım ve ödeme işlemlerinin bilgisayar ağları üzerinden yapılmasıdır. Elektronik ticaret, ticari işlemlerden biri veya tamamının elektronik ortamda gerçekleştirilmesi yoluyla reklam ve pazar araştırması, sipariş ve ödeme, teslimat olmak üzere üç aşamadan oluşmaktadır.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49408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0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smtClean="0"/>
              <a:t>	Elektronik </a:t>
            </a:r>
            <a:r>
              <a:rPr lang="tr-TR" dirty="0"/>
              <a:t>ticaret, tüm dünyada ticaretin serbestleştirilmesi eğilimi ile birlikte, 2000'li yıllardan sonra yaşanan ve bilgi iletişimini kolaylaştıran teknolojik gelişmelerin bir parçası olarak ortaya çıkmıştır. Geleneksel pazarlama yöntemlerine, İnternet olanaklarını da ekleyen kuruluşlar, sadece belirli bir kitleye satış yapabilmenin ötesine geçip, üretkenliği ve yaratıcılığı arttıran küresel e-ticaret bağlantıları kurma şansını elde edebilmeye başlamıştır. Eskiden birçok şirket televizyon, gazete, radyo gibi araçları kullanarak potansiyel müşterilerine ulaşmaya uğraşırken, bugün bunlara İnternet üzerinden reklamcılık da eklenmiştir.</a:t>
            </a:r>
          </a:p>
          <a:p>
            <a:pPr marL="0" indent="0">
              <a:buNone/>
            </a:pPr>
            <a:r>
              <a:rPr lang="tr-TR" dirty="0" smtClean="0"/>
              <a:t>	Elektronik </a:t>
            </a:r>
            <a:r>
              <a:rPr lang="tr-TR" dirty="0"/>
              <a:t>ticaretin araçları, birbirleriyle ticaret yapanların ticari işlemlerini kolaylaştıran telefon, faks, bilgisayar, elektronik ödeme ve para transfer sistemleri, elektronik veri değişimi sistemleri (Electronic Data </a:t>
            </a:r>
            <a:r>
              <a:rPr lang="tr-TR" dirty="0" err="1"/>
              <a:t>Interchange</a:t>
            </a:r>
            <a:r>
              <a:rPr lang="tr-TR" dirty="0"/>
              <a:t>-EDI), İnternet gibi her türlü teknolojik ürünlerdir. EDI, ticaret yapan iki kuruluş arasında, insan faktörü olmaksızın bilgisayar ağları aracılığı ile belge ve bilgi değişimini sağlayan bir sistem olarak elektronik ticaretin önemli bir aracıdır. Elektronik ticaret açısından en etkin araç olarak kabul edilen yeni İnternet teknolojileri ise ses, görüntü ve yazılı metni aynı anda, daha hızlı ve güvenli bir şekilde ilettiğinden, İnternet üzerinden yapılan bu işlemlerin maliyeti diğer araçlara oranla hayli düşüktür.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72155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55000" lnSpcReduction="20000"/>
          </a:bodyPr>
          <a:lstStyle/>
          <a:p>
            <a:pPr marL="0" indent="0">
              <a:buNone/>
            </a:pPr>
            <a:r>
              <a:rPr lang="tr-TR" dirty="0" smtClean="0">
                <a:solidFill>
                  <a:srgbClr val="C00000"/>
                </a:solidFill>
              </a:rPr>
              <a:t>Satış destekleri (Araçları)</a:t>
            </a:r>
          </a:p>
          <a:p>
            <a:pPr marL="0" indent="0">
              <a:buNone/>
            </a:pPr>
            <a:r>
              <a:rPr lang="tr-TR" dirty="0" smtClean="0"/>
              <a:t>1-Vitrinler</a:t>
            </a:r>
          </a:p>
          <a:p>
            <a:pPr marL="0" indent="0">
              <a:buNone/>
            </a:pPr>
            <a:r>
              <a:rPr lang="tr-TR" dirty="0"/>
              <a:t>	</a:t>
            </a:r>
            <a:r>
              <a:rPr lang="tr-TR" dirty="0" smtClean="0"/>
              <a:t>Satış sokaktan başlar. Bir seyahat acentesinin en önemli reklam kaynağı vitrinidir. Bu nedenle seyahat acenteleri şehir merkezlerinde ve uygun bir vitrine sahip olmalıdırlar.</a:t>
            </a:r>
          </a:p>
          <a:p>
            <a:pPr marL="0" indent="0">
              <a:buNone/>
            </a:pPr>
            <a:r>
              <a:rPr lang="tr-TR" dirty="0"/>
              <a:t>	</a:t>
            </a:r>
            <a:r>
              <a:rPr lang="tr-TR" dirty="0" smtClean="0"/>
              <a:t>Vitrinler satılacak ürünleri tanıtma ve satışını yapmak için çok sık kullanılırlar.</a:t>
            </a:r>
          </a:p>
          <a:p>
            <a:pPr marL="0" indent="0">
              <a:buNone/>
            </a:pPr>
            <a:r>
              <a:rPr lang="tr-TR" dirty="0" smtClean="0"/>
              <a:t>2-Basılı araçlar (Broşür, prospektüs, </a:t>
            </a:r>
            <a:r>
              <a:rPr lang="tr-TR" dirty="0" err="1" smtClean="0"/>
              <a:t>depliyan</a:t>
            </a:r>
            <a:r>
              <a:rPr lang="tr-TR" dirty="0" smtClean="0"/>
              <a:t>, katalog vb.)</a:t>
            </a:r>
          </a:p>
          <a:p>
            <a:pPr marL="0" indent="0">
              <a:buNone/>
            </a:pPr>
            <a:r>
              <a:rPr lang="tr-TR" dirty="0"/>
              <a:t>	</a:t>
            </a:r>
            <a:r>
              <a:rPr lang="tr-TR" dirty="0" smtClean="0"/>
              <a:t>Basılı araçların hepsi renkli ve resimlidir. Kataloglar, seyahat şartlarını geliştiren  bir sözleşme olarak görülür. Broşürlerin hazırlanması bu yüzden özel bir çalışma gerektirir. Broşürler dikkat çekici okunması kolay ve anlaşılır olmalıdır.</a:t>
            </a:r>
          </a:p>
          <a:p>
            <a:pPr marL="0" indent="0">
              <a:buNone/>
            </a:pPr>
            <a:r>
              <a:rPr lang="tr-TR" dirty="0" smtClean="0"/>
              <a:t>*1618 sayılı SEYAHAT </a:t>
            </a:r>
            <a:r>
              <a:rPr lang="tr-TR" dirty="0"/>
              <a:t>ACENTALARI VE </a:t>
            </a:r>
            <a:r>
              <a:rPr lang="tr-TR" dirty="0" smtClean="0"/>
              <a:t>SEYAHAT ACENTALARI </a:t>
            </a:r>
            <a:r>
              <a:rPr lang="tr-TR" dirty="0"/>
              <a:t>BİRLİĞİ </a:t>
            </a:r>
            <a:r>
              <a:rPr lang="tr-TR" dirty="0" smtClean="0"/>
              <a:t>KANUNU</a:t>
            </a:r>
          </a:p>
          <a:p>
            <a:pPr marL="0" indent="0">
              <a:buNone/>
            </a:pPr>
            <a:r>
              <a:rPr lang="tr-TR" dirty="0"/>
              <a:t>Reklam ve tanıtma</a:t>
            </a:r>
          </a:p>
          <a:p>
            <a:pPr marL="0" indent="0">
              <a:buNone/>
            </a:pPr>
            <a:r>
              <a:rPr lang="tr-TR" dirty="0"/>
              <a:t> Madde 19 – Seyahat </a:t>
            </a:r>
            <a:r>
              <a:rPr lang="tr-TR" dirty="0" err="1"/>
              <a:t>acentaları</a:t>
            </a:r>
            <a:r>
              <a:rPr lang="tr-TR" dirty="0"/>
              <a:t> gerçeğe aykırı ve yanıltıcı tanıtma ve reklam yapamazlar. </a:t>
            </a:r>
            <a:endParaRPr lang="tr-TR" dirty="0" smtClean="0"/>
          </a:p>
          <a:p>
            <a:pPr marL="0" indent="0">
              <a:buNone/>
            </a:pPr>
            <a:r>
              <a:rPr lang="tr-TR" dirty="0" smtClean="0"/>
              <a:t>Broşürler;</a:t>
            </a:r>
          </a:p>
          <a:p>
            <a:pPr marL="0" indent="0">
              <a:buNone/>
            </a:pPr>
            <a:r>
              <a:rPr lang="tr-TR" dirty="0" smtClean="0"/>
              <a:t>A-Tüketicilere yönelik broşürler: Potansiyel müşteriler için hazırlanır.</a:t>
            </a:r>
          </a:p>
          <a:p>
            <a:pPr marL="0" indent="0">
              <a:buNone/>
            </a:pPr>
            <a:r>
              <a:rPr lang="tr-TR" dirty="0" smtClean="0"/>
              <a:t>B-Toplu tüketime yönelik broşürler: Dernekler, sendikalar ve büyük işletmelerde çalışanlara , üyelere ve belirli bir sayıda katılım sağlamayı amaçlayan tur broşürleridir. Fiyatlar gruplar için özel hazırlanmıştır.</a:t>
            </a:r>
          </a:p>
          <a:p>
            <a:pPr marL="0" indent="0">
              <a:buNone/>
            </a:pPr>
            <a:r>
              <a:rPr lang="tr-TR" dirty="0" smtClean="0"/>
              <a:t>C-Mesleki broşürler: Diğer tur operatörleri ve seyahat acenteleri için hazırlanan ve toptan satışı hedefleyen broşürlerdir.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061829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smtClean="0"/>
              <a:t>3-Gör-işit teknikleri</a:t>
            </a:r>
          </a:p>
          <a:p>
            <a:pPr marL="0" indent="0">
              <a:buNone/>
            </a:pPr>
            <a:r>
              <a:rPr lang="tr-TR" dirty="0" smtClean="0"/>
              <a:t>	Elektronik alandaki gelişmeler sonucu turizm pazarlaması da yeni makine ve araçlardan yararlanmaktadır.</a:t>
            </a:r>
          </a:p>
          <a:p>
            <a:pPr marL="0" indent="0">
              <a:buNone/>
            </a:pPr>
            <a:r>
              <a:rPr lang="tr-TR" dirty="0" smtClean="0"/>
              <a:t>4-Turizm dergi ve gazetelerle ilişkiler</a:t>
            </a:r>
          </a:p>
          <a:p>
            <a:pPr marL="0" indent="0">
              <a:buNone/>
            </a:pPr>
            <a:r>
              <a:rPr lang="tr-TR" dirty="0" smtClean="0"/>
              <a:t>	Acenteler ve operatörler, turizm dergi, gazete, mecmua, ayrıca radyo ve televizyon ile sürekli iletişim kurmak durumundadırlar. Her yıl tur operatörleri, belirli sayıda gazeteciye ve ünlüye ücretsiz tatil imkanı sunup ürünlerini tanıtırlar.</a:t>
            </a:r>
          </a:p>
          <a:p>
            <a:pPr marL="0" indent="0">
              <a:buNone/>
            </a:pPr>
            <a:r>
              <a:rPr lang="tr-TR" dirty="0" smtClean="0"/>
              <a:t>5-Turizm Fuar ve Sergileri/Uluslararası</a:t>
            </a:r>
          </a:p>
          <a:p>
            <a:pPr marL="0" indent="0">
              <a:buNone/>
            </a:pPr>
            <a:r>
              <a:rPr lang="tr-TR" dirty="0" smtClean="0"/>
              <a:t>	Satışla birlikte yoğunlukla tanıtmanın yapıldığı bir reklam faaliyetidir.</a:t>
            </a:r>
          </a:p>
          <a:p>
            <a:pPr marL="0" indent="0">
              <a:buNone/>
            </a:pPr>
            <a:r>
              <a:rPr lang="tr-TR" dirty="0" smtClean="0"/>
              <a:t>Turizm Fuarları</a:t>
            </a:r>
          </a:p>
          <a:p>
            <a:pPr marL="0" indent="0">
              <a:buNone/>
            </a:pPr>
            <a:r>
              <a:rPr lang="tr-TR" dirty="0"/>
              <a:t>Ülkemizin sahip olduğu tarihi, turistik, kültürel değerlerinin etkili ve geniş bir şekilde tanıtılması ve pazar payımızın arttırılması amacıyla her yıl yurtdışında gerçekleştirilen uluslararası turizm ihtisas fuarlarına Bakanlığımızca kamu/özel sektör işbirliği ve yurtdışı temsilciliklerimiz aracılığıyla katılım sağlanmaktadır. Bu kapsamda, 2021 yılında Bakanlığımızca kamu özel sektör işbirliği çerçevesinde ve yurtdışı temsilciliğimiz aracılığıyla, 4 büyük olmak üzere toplam 24 turizm ihtisas fuarına katılım sağlanacaktır.</a:t>
            </a:r>
            <a:endParaRPr lang="tr-TR" dirty="0" smtClean="0"/>
          </a:p>
          <a:p>
            <a:pPr marL="0" indent="0">
              <a:buNone/>
            </a:pP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05634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6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dirty="0" smtClean="0"/>
              <a:t>6-Elektronik satış</a:t>
            </a:r>
          </a:p>
          <a:p>
            <a:pPr marL="0" indent="0">
              <a:buNone/>
            </a:pPr>
            <a:r>
              <a:rPr lang="tr-TR" dirty="0" smtClean="0"/>
              <a:t>	E-ticaret; ürün ve hizmetlerin reklam, satış, dağıtım ve ödeme işlemlerinin yapılması işlemlerinin online sistemler üzerinden yapılmasıdır. Kısaca e-ticaret; geleneksel ticaretin web ortamında veya mobil olarak yapılmasıdır.</a:t>
            </a:r>
          </a:p>
          <a:p>
            <a:pPr marL="0" indent="0">
              <a:buNone/>
            </a:pPr>
            <a:r>
              <a:rPr lang="tr-TR" dirty="0" smtClean="0">
                <a:solidFill>
                  <a:srgbClr val="002060"/>
                </a:solidFill>
              </a:rPr>
              <a:t>sosyal medya satış yöntemleri</a:t>
            </a:r>
          </a:p>
          <a:p>
            <a:pPr marL="0" indent="0">
              <a:buNone/>
            </a:pPr>
            <a:r>
              <a:rPr lang="tr-TR" dirty="0" smtClean="0"/>
              <a:t>	Sosyal medya satış yöntemleri, sosyal ağlar üzerinde yaptığınız çalışmalardan geri dönüşüm sağlamanızı ve gelirlerinizi artırmanızı sağlar. Sosyal ağlar üzerindeki reklam çalışmalarının haricinde de organik olarak web sitenize trafik çekebilir ve takipçilerinizle iletişim kurarak, onları satın almaya yönlendirebilirsiniz.</a:t>
            </a:r>
          </a:p>
          <a:p>
            <a:pPr marL="0" indent="0">
              <a:buNone/>
            </a:pPr>
            <a:r>
              <a:rPr lang="tr-TR" dirty="0" smtClean="0"/>
              <a:t>Sosyal medya tanıtımında başarılı olmanın aşamaları;</a:t>
            </a:r>
          </a:p>
          <a:p>
            <a:pPr marL="0" indent="0">
              <a:buNone/>
            </a:pPr>
            <a:r>
              <a:rPr lang="tr-TR" dirty="0" smtClean="0"/>
              <a:t>1-Planınızı hazırlayın</a:t>
            </a:r>
          </a:p>
          <a:p>
            <a:pPr marL="0" indent="0">
              <a:buNone/>
            </a:pPr>
            <a:r>
              <a:rPr lang="tr-TR" dirty="0" smtClean="0"/>
              <a:t>*Sosyal </a:t>
            </a:r>
            <a:r>
              <a:rPr lang="tr-TR" dirty="0"/>
              <a:t>medya için hedefler </a:t>
            </a:r>
            <a:r>
              <a:rPr lang="tr-TR" dirty="0" smtClean="0"/>
              <a:t>belirleyin</a:t>
            </a:r>
          </a:p>
          <a:p>
            <a:pPr marL="0" indent="0">
              <a:buNone/>
            </a:pPr>
            <a:r>
              <a:rPr lang="tr-TR" dirty="0"/>
              <a:t>*Rekabeti </a:t>
            </a:r>
            <a:r>
              <a:rPr lang="tr-TR" dirty="0" smtClean="0"/>
              <a:t>araştırın</a:t>
            </a:r>
          </a:p>
          <a:p>
            <a:pPr marL="0" indent="0">
              <a:buNone/>
            </a:pPr>
            <a:r>
              <a:rPr lang="tr-TR" dirty="0"/>
              <a:t>*Geçmiş çalışmalarınızı analiz </a:t>
            </a:r>
            <a:r>
              <a:rPr lang="tr-TR" dirty="0" smtClean="0"/>
              <a:t>edin</a:t>
            </a:r>
          </a:p>
          <a:p>
            <a:pPr marL="0" indent="0">
              <a:buNone/>
            </a:pPr>
            <a:r>
              <a:rPr lang="tr-TR" dirty="0"/>
              <a:t>*Sosyal medya içerik takvimi </a:t>
            </a:r>
            <a:r>
              <a:rPr lang="tr-TR" dirty="0" smtClean="0"/>
              <a:t>oluşturun</a:t>
            </a:r>
          </a:p>
          <a:p>
            <a:pPr marL="0" indent="0">
              <a:buNone/>
            </a:pPr>
            <a:r>
              <a:rPr lang="tr-TR" dirty="0"/>
              <a:t>2-Hangi sosyal ağın sizin için doğru olduğuna karar </a:t>
            </a:r>
            <a:r>
              <a:rPr lang="tr-TR" dirty="0" smtClean="0"/>
              <a:t>verin</a:t>
            </a:r>
          </a:p>
          <a:p>
            <a:pPr marL="0" indent="0">
              <a:buNone/>
            </a:pPr>
            <a:r>
              <a:rPr lang="tr-TR" dirty="0"/>
              <a:t>3-Hedef kitlenizi </a:t>
            </a:r>
            <a:r>
              <a:rPr lang="tr-TR" dirty="0" smtClean="0"/>
              <a:t>tanıyın</a:t>
            </a:r>
          </a:p>
          <a:p>
            <a:pPr marL="0" indent="0">
              <a:buNone/>
            </a:pPr>
            <a:r>
              <a:rPr lang="tr-TR" dirty="0"/>
              <a:t>4-Bir topluluk </a:t>
            </a:r>
            <a:r>
              <a:rPr lang="tr-TR" dirty="0" smtClean="0"/>
              <a:t>oluşturun</a:t>
            </a:r>
          </a:p>
          <a:p>
            <a:pPr marL="0" indent="0">
              <a:buNone/>
            </a:pPr>
            <a:r>
              <a:rPr lang="tr-TR" dirty="0"/>
              <a:t>5-Dikkat çekici görsel ve videolar </a:t>
            </a:r>
            <a:r>
              <a:rPr lang="tr-TR" dirty="0" smtClean="0"/>
              <a:t>paylaşın</a:t>
            </a:r>
          </a:p>
          <a:p>
            <a:pPr marL="0" indent="0">
              <a:buNone/>
            </a:pPr>
            <a:r>
              <a:rPr lang="tr-TR" dirty="0"/>
              <a:t>6-Sosyal medya reklamlarından yararlanın</a:t>
            </a:r>
            <a:endParaRPr lang="tr-TR" dirty="0" smtClean="0"/>
          </a:p>
          <a:p>
            <a:pPr marL="0" indent="0">
              <a:buNone/>
            </a:pPr>
            <a:endParaRPr lang="tr-TR" dirty="0" smtClean="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47963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9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275</Words>
  <Application>Microsoft Office PowerPoint</Application>
  <PresentationFormat>Ekran Gösterisi (4:3)</PresentationFormat>
  <Paragraphs>140</Paragraphs>
  <Slides>14</Slides>
  <Notes>2</Notes>
  <HiddenSlides>0</HiddenSlides>
  <MMClips>14</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26</cp:revision>
  <dcterms:created xsi:type="dcterms:W3CDTF">2021-01-01T19:19:59Z</dcterms:created>
  <dcterms:modified xsi:type="dcterms:W3CDTF">2021-01-02T16:09:10Z</dcterms:modified>
</cp:coreProperties>
</file>